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Cambria" panose="02040503050406030204" pitchFamily="18" charset="0"/>
      <p:regular r:id="rId11"/>
      <p:bold r:id="rId12"/>
      <p:italic r:id="rId13"/>
      <p:boldItalic r:id="rId14"/>
    </p:embeddedFont>
    <p:embeddedFont>
      <p:font typeface="Poppins" panose="00000500000000000000" pitchFamily="2" charset="0"/>
      <p:regular r:id="rId15"/>
      <p:bold r:id="rId16"/>
      <p:italic r:id="rId17"/>
      <p:boldItalic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1263" autoAdjust="0"/>
  </p:normalViewPr>
  <p:slideViewPr>
    <p:cSldViewPr snapToGrid="0" snapToObjects="1">
      <p:cViewPr varScale="1">
        <p:scale>
          <a:sx n="59" d="100"/>
          <a:sy n="59" d="100"/>
        </p:scale>
        <p:origin x="21" y="18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tableStyles" Target="tableStyles.xml"/></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Hello everyone, today we're going to talk about a key part of any research paper: the Related Works section. This section is where we connect our research to the wider scientific community. It's our chance to show we know the field, and more importantly, how our work fits into the big picture. The process involves identifying our key themes, finding relevant literature, categorizing these findings, summarizing and analyzing them, comparing them with our work, and of course, referencing them properly. Let's dive in!</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So, our first step is to figure out our key themes. Let's say we're researching 'Machine Learning in Healthcare'. Our themes could be 'Machine Learning', 'Predictive Analysis', and 'Healthcare Applications'. Next, we hit the books - or rather, the databases. Google Scholar, IEEE Xplore, and the ACM Digital Library are some great places to start. Once we have our articles, we need to sort them into categories. We might group them by how relevant they are to our work, what methods they used, their theoretical approach, or how they've been applied in the field.</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Once we've got our articles sorted, it's time to get to the meat of it. For each category, we summarize the relevant findings and methods from the articles, and then we look at how these findings relate to our own research. Do they back up our argument? Maybe they contradict it, or give a completely different perspective. This is also the time to highlight the similarities and differences between our work and the related works. We could be looking at categories like Theoretical Approaches, Methodologies, Applications, Experimental Results, or Reviews and Surveys.</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effectLst/>
                <a:latin typeface="Arial" panose="020B0604020202020204" pitchFamily="34" charset="0"/>
                <a:ea typeface="Arial" panose="020B0604020202020204" pitchFamily="34" charset="0"/>
              </a:rPr>
              <a:t>But remember, the Related Works section isn't just a summary of what's been done before. It's our chance to show how our work builds on what's come before, or maybe even how it takes a completely new direction. It helps us highlight the significance and novelty of our research. And let's not forget, citing our sources correctly is absolutely crucial. We're standing on the shoulders of giants, and we need to give them their due.</a:t>
            </a:r>
            <a:endParaRPr lang="en-US" sz="180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Related works</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4" name="Object 3">
            <a:extLst>
              <a:ext uri="{FF2B5EF4-FFF2-40B4-BE49-F238E27FC236}">
                <a16:creationId xmlns:a16="http://schemas.microsoft.com/office/drawing/2014/main" id="{9F572E2E-3EE8-309D-3FD5-4F86B7F4FD79}"/>
              </a:ext>
            </a:extLst>
          </p:cNvPr>
          <p:cNvSpPr/>
          <p:nvPr/>
        </p:nvSpPr>
        <p:spPr>
          <a:xfrm>
            <a:off x="478971" y="2623279"/>
            <a:ext cx="7782836" cy="292077"/>
          </a:xfrm>
          <a:prstGeom prst="rect">
            <a:avLst/>
          </a:prstGeom>
          <a:noFill/>
        </p:spPr>
        <p:txBody>
          <a:bodyPr wrap="square" lIns="0" tIns="0" rIns="0" bIns="0" rtlCol="0" anchor="t"/>
          <a:lstStyle/>
          <a:p>
            <a:pPr algn="l">
              <a:lnSpc>
                <a:spcPts val="2300"/>
              </a:lnSpc>
              <a:spcBef>
                <a:spcPts val="3170"/>
              </a:spcBef>
              <a:buNone/>
            </a:pPr>
            <a:r>
              <a:rPr lang="en-US" sz="2025" dirty="0">
                <a:solidFill>
                  <a:schemeClr val="bg1"/>
                </a:solidFill>
                <a:latin typeface="Poppins" pitchFamily="34" charset="0"/>
                <a:ea typeface="Poppins" pitchFamily="34" charset="-122"/>
                <a:cs typeface="Poppins" pitchFamily="34" charset="-120"/>
              </a:rPr>
              <a:t>Introduction to Related works</a:t>
            </a:r>
            <a:endParaRPr lang="en-US" dirty="0">
              <a:solidFill>
                <a:schemeClr val="bg1"/>
              </a:solidFill>
            </a:endParaRPr>
          </a:p>
        </p:txBody>
      </p:sp>
      <p:sp>
        <p:nvSpPr>
          <p:cNvPr id="5" name="Object 3">
            <a:extLst>
              <a:ext uri="{FF2B5EF4-FFF2-40B4-BE49-F238E27FC236}">
                <a16:creationId xmlns:a16="http://schemas.microsoft.com/office/drawing/2014/main" id="{EF2A6EDC-F23B-115B-1367-4C8360F6F4FA}"/>
              </a:ext>
            </a:extLst>
          </p:cNvPr>
          <p:cNvSpPr/>
          <p:nvPr/>
        </p:nvSpPr>
        <p:spPr>
          <a:xfrm>
            <a:off x="495175" y="3841911"/>
            <a:ext cx="7782836"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Importance of the Related Works section in research.</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Purpose: </a:t>
            </a:r>
            <a:r>
              <a:rPr lang="en-US" sz="2000" dirty="0">
                <a:solidFill>
                  <a:schemeClr val="bg1"/>
                </a:solidFill>
                <a:latin typeface="Poppins" pitchFamily="34" charset="0"/>
                <a:ea typeface="Poppins" pitchFamily="34" charset="-122"/>
                <a:cs typeface="Poppins" pitchFamily="34" charset="-120"/>
              </a:rPr>
              <a:t>Provides context, shows awareness of major themes/findings, illustrates how your work fits into larger scientific dialogue.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Key Steps: </a:t>
            </a:r>
            <a:r>
              <a:rPr lang="en-US" sz="2000" dirty="0">
                <a:solidFill>
                  <a:schemeClr val="bg1"/>
                </a:solidFill>
                <a:latin typeface="Poppins" pitchFamily="34" charset="0"/>
                <a:ea typeface="Poppins" pitchFamily="34" charset="-122"/>
                <a:cs typeface="Poppins" pitchFamily="34" charset="-120"/>
              </a:rPr>
              <a:t>Identify themes, search for relevant literature, categorize findings, summarize and analyze, compare and contrast, reference properly.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3" name="Object 3">
            <a:extLst>
              <a:ext uri="{FF2B5EF4-FFF2-40B4-BE49-F238E27FC236}">
                <a16:creationId xmlns:a16="http://schemas.microsoft.com/office/drawing/2014/main" id="{6CF34542-7F51-DF13-7E60-33AE30563C25}"/>
              </a:ext>
            </a:extLst>
          </p:cNvPr>
          <p:cNvSpPr/>
          <p:nvPr/>
        </p:nvSpPr>
        <p:spPr>
          <a:xfrm>
            <a:off x="495175" y="3121720"/>
            <a:ext cx="7782836"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Identify Key Themes: </a:t>
            </a:r>
            <a:r>
              <a:rPr lang="en-US" sz="2000" dirty="0">
                <a:solidFill>
                  <a:schemeClr val="bg1"/>
                </a:solidFill>
                <a:latin typeface="Poppins" pitchFamily="34" charset="0"/>
                <a:ea typeface="Poppins" pitchFamily="34" charset="-122"/>
                <a:cs typeface="Poppins" pitchFamily="34" charset="-120"/>
              </a:rPr>
              <a:t>Examples – Machine Learning, Predictive Analysis, Healthcare Applications.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Search for Relevant Literature: </a:t>
            </a:r>
            <a:r>
              <a:rPr lang="en-US" sz="2000" dirty="0">
                <a:solidFill>
                  <a:schemeClr val="bg1"/>
                </a:solidFill>
                <a:latin typeface="Poppins" pitchFamily="34" charset="0"/>
                <a:ea typeface="Poppins" pitchFamily="34" charset="-122"/>
                <a:cs typeface="Poppins" pitchFamily="34" charset="-120"/>
              </a:rPr>
              <a:t>Databases like Google Scholar, IEEE Xplore, ACM Digital Library.</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Categorize Your Findings: </a:t>
            </a:r>
            <a:r>
              <a:rPr lang="en-US" sz="2000" dirty="0">
                <a:solidFill>
                  <a:schemeClr val="bg1"/>
                </a:solidFill>
                <a:latin typeface="Poppins" pitchFamily="34" charset="0"/>
                <a:ea typeface="Poppins" pitchFamily="34" charset="-122"/>
                <a:cs typeface="Poppins" pitchFamily="34" charset="-120"/>
              </a:rPr>
              <a:t>Based on relevance to research, methodologies used, theoretical approaches, applications, etc.</a:t>
            </a:r>
          </a:p>
        </p:txBody>
      </p:sp>
      <p:sp>
        <p:nvSpPr>
          <p:cNvPr id="4" name="Object 1">
            <a:extLst>
              <a:ext uri="{FF2B5EF4-FFF2-40B4-BE49-F238E27FC236}">
                <a16:creationId xmlns:a16="http://schemas.microsoft.com/office/drawing/2014/main" id="{17BFE046-1BAB-5470-5B35-6BE6A88F31AA}"/>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Identifying and Categorizing Related Works</a:t>
            </a:r>
            <a:endParaRPr lang="en-US" sz="3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4" name="Object 1">
            <a:extLst>
              <a:ext uri="{FF2B5EF4-FFF2-40B4-BE49-F238E27FC236}">
                <a16:creationId xmlns:a16="http://schemas.microsoft.com/office/drawing/2014/main" id="{29B6F2C6-4CB5-72E3-C843-4520089F26D7}"/>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Analyzing and Comparing Related Works</a:t>
            </a:r>
            <a:endParaRPr lang="en-US" sz="3600" dirty="0"/>
          </a:p>
        </p:txBody>
      </p:sp>
      <p:sp>
        <p:nvSpPr>
          <p:cNvPr id="5" name="Object 3">
            <a:extLst>
              <a:ext uri="{FF2B5EF4-FFF2-40B4-BE49-F238E27FC236}">
                <a16:creationId xmlns:a16="http://schemas.microsoft.com/office/drawing/2014/main" id="{6D587B29-120C-54BA-329F-0F68005F4960}"/>
              </a:ext>
            </a:extLst>
          </p:cNvPr>
          <p:cNvSpPr/>
          <p:nvPr/>
        </p:nvSpPr>
        <p:spPr>
          <a:xfrm>
            <a:off x="495175" y="2664226"/>
            <a:ext cx="7782836"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Summarize and Analyze: </a:t>
            </a:r>
          </a:p>
          <a:p>
            <a:pPr marR="0" lvl="1">
              <a:lnSpc>
                <a:spcPct val="115000"/>
              </a:lnSpc>
              <a:spcBef>
                <a:spcPts val="0"/>
              </a:spcBef>
              <a:spcAft>
                <a:spcPts val="0"/>
              </a:spcAft>
              <a:buSzPts val="1000"/>
              <a:tabLst>
                <a:tab pos="914400" algn="l"/>
              </a:tabLst>
            </a:pPr>
            <a:r>
              <a:rPr lang="en-US" sz="2000" dirty="0">
                <a:solidFill>
                  <a:schemeClr val="bg1"/>
                </a:solidFill>
                <a:latin typeface="Poppins" pitchFamily="34" charset="0"/>
                <a:ea typeface="Poppins" pitchFamily="34" charset="-122"/>
                <a:cs typeface="Poppins" pitchFamily="34" charset="-120"/>
              </a:rPr>
              <a:t>	Summarize relevant findings, analyze how these 	findings relate to your research.</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endParaRPr lang="en-US" sz="2000" dirty="0">
              <a:solidFill>
                <a:srgbClr val="FFC000"/>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Compare and Contrast: </a:t>
            </a:r>
          </a:p>
          <a:p>
            <a:pPr lvl="2">
              <a:lnSpc>
                <a:spcPct val="115000"/>
              </a:lnSpc>
              <a:buSzPts val="1000"/>
              <a:tabLst>
                <a:tab pos="914400" algn="l"/>
              </a:tabLst>
            </a:pPr>
            <a:r>
              <a:rPr lang="en-US" sz="2000" dirty="0">
                <a:solidFill>
                  <a:schemeClr val="bg1"/>
                </a:solidFill>
                <a:latin typeface="Poppins" pitchFamily="34" charset="0"/>
                <a:ea typeface="Poppins" pitchFamily="34" charset="-122"/>
                <a:cs typeface="Poppins" pitchFamily="34" charset="-120"/>
              </a:rPr>
              <a:t>Highlight the similarities and differences between your work and the related works.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endParaRPr lang="en-US" sz="2000" dirty="0">
              <a:solidFill>
                <a:srgbClr val="FFC000"/>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Categories of Related Works: </a:t>
            </a:r>
          </a:p>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	</a:t>
            </a:r>
            <a:r>
              <a:rPr lang="en-US" sz="2000" dirty="0">
                <a:solidFill>
                  <a:schemeClr val="bg1"/>
                </a:solidFill>
                <a:latin typeface="Poppins" pitchFamily="34" charset="0"/>
                <a:ea typeface="Poppins" pitchFamily="34" charset="-122"/>
                <a:cs typeface="Poppins" pitchFamily="34" charset="-120"/>
              </a:rPr>
              <a:t>Theoretical Approaches, Methodologies, Applications, 	Experimental Results, Reviews or Surveys.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14" name="TextBox 13">
            <a:extLst>
              <a:ext uri="{FF2B5EF4-FFF2-40B4-BE49-F238E27FC236}">
                <a16:creationId xmlns:a16="http://schemas.microsoft.com/office/drawing/2014/main" id="{39E57A2E-B9AF-7419-6AE3-EA1B8284336E}"/>
              </a:ext>
            </a:extLst>
          </p:cNvPr>
          <p:cNvSpPr txBox="1"/>
          <p:nvPr/>
        </p:nvSpPr>
        <p:spPr>
          <a:xfrm>
            <a:off x="1400502" y="2666994"/>
            <a:ext cx="6845282" cy="3139321"/>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The Related Works section is not just a summary of existing literature.</a:t>
            </a:r>
          </a:p>
          <a:p>
            <a:pPr marL="285750" indent="-285750">
              <a:buFont typeface="Arial" panose="020B0604020202020204" pitchFamily="34" charset="0"/>
              <a:buChar char="•"/>
            </a:pPr>
            <a:endParaRPr lang="en-US" sz="1800" dirty="0">
              <a:solidFill>
                <a:srgbClr val="FFFFFF"/>
              </a:solidFill>
              <a:latin typeface="Poppins" pitchFamily="34" charset="0"/>
              <a:ea typeface="Poppins" pitchFamily="34" charset="-122"/>
              <a:cs typeface="Poppins" pitchFamily="34" charset="-120"/>
            </a:endParaRPr>
          </a:p>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It shows how your work builds upon or differs from existing works.</a:t>
            </a:r>
          </a:p>
          <a:p>
            <a:pPr marL="285750" indent="-285750">
              <a:buFont typeface="Arial" panose="020B0604020202020204" pitchFamily="34" charset="0"/>
              <a:buChar char="•"/>
            </a:pPr>
            <a:endParaRPr lang="en-US" sz="1800" dirty="0">
              <a:solidFill>
                <a:srgbClr val="FFFFFF"/>
              </a:solidFill>
              <a:latin typeface="Poppins" pitchFamily="34" charset="0"/>
              <a:ea typeface="Poppins" pitchFamily="34" charset="-122"/>
              <a:cs typeface="Poppins" pitchFamily="34" charset="-120"/>
            </a:endParaRPr>
          </a:p>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It establishes the significance and novelty of your research.</a:t>
            </a:r>
          </a:p>
          <a:p>
            <a:pPr marL="285750" indent="-285750">
              <a:buFont typeface="Arial" panose="020B0604020202020204" pitchFamily="34" charset="0"/>
              <a:buChar char="•"/>
            </a:pPr>
            <a:endParaRPr lang="en-US" sz="1800" dirty="0">
              <a:solidFill>
                <a:srgbClr val="FFFFFF"/>
              </a:solidFill>
              <a:latin typeface="Poppins" pitchFamily="34" charset="0"/>
              <a:ea typeface="Poppins" pitchFamily="34" charset="-122"/>
              <a:cs typeface="Poppins" pitchFamily="34" charset="-120"/>
            </a:endParaRPr>
          </a:p>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Proper citation and referencing are crucial.</a:t>
            </a:r>
          </a:p>
          <a:p>
            <a:endParaRPr lang="en-US" dirty="0">
              <a:solidFill>
                <a:schemeClr val="bg1"/>
              </a:solidFill>
            </a:endParaRPr>
          </a:p>
        </p:txBody>
      </p:sp>
      <p:sp>
        <p:nvSpPr>
          <p:cNvPr id="4" name="Object 1">
            <a:extLst>
              <a:ext uri="{FF2B5EF4-FFF2-40B4-BE49-F238E27FC236}">
                <a16:creationId xmlns:a16="http://schemas.microsoft.com/office/drawing/2014/main" id="{51E81B1C-70CA-34A9-E6CA-C717535339BA}"/>
              </a:ext>
            </a:extLst>
          </p:cNvPr>
          <p:cNvSpPr/>
          <p:nvPr/>
        </p:nvSpPr>
        <p:spPr>
          <a:xfrm>
            <a:off x="1602802"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630</Words>
  <Application>Microsoft Office PowerPoint</Application>
  <PresentationFormat>Widescreen</PresentationFormat>
  <Paragraphs>36</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Symbol</vt:lpstr>
      <vt:lpstr>Poppins</vt:lpstr>
      <vt:lpstr>Cambria</vt:lpstr>
      <vt:lpstr>Arial</vt:lpstr>
      <vt:lpstr>Calibri</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6</cp:revision>
  <dcterms:created xsi:type="dcterms:W3CDTF">2023-08-09T04:07:22Z</dcterms:created>
  <dcterms:modified xsi:type="dcterms:W3CDTF">2023-08-09T23:33:11Z</dcterms:modified>
</cp:coreProperties>
</file>